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9" r:id="rId3"/>
    <p:sldId id="280" r:id="rId4"/>
    <p:sldId id="276" r:id="rId5"/>
    <p:sldId id="277" r:id="rId6"/>
    <p:sldId id="278" r:id="rId7"/>
    <p:sldId id="269" r:id="rId8"/>
    <p:sldId id="281" r:id="rId9"/>
    <p:sldId id="273" r:id="rId10"/>
    <p:sldId id="282" r:id="rId11"/>
    <p:sldId id="283" r:id="rId12"/>
    <p:sldId id="284" r:id="rId13"/>
    <p:sldId id="293" r:id="rId14"/>
    <p:sldId id="290" r:id="rId15"/>
    <p:sldId id="292" r:id="rId16"/>
    <p:sldId id="291" r:id="rId17"/>
    <p:sldId id="287" r:id="rId18"/>
    <p:sldId id="262" r:id="rId19"/>
    <p:sldId id="297" r:id="rId20"/>
    <p:sldId id="289" r:id="rId21"/>
    <p:sldId id="274" r:id="rId22"/>
    <p:sldId id="296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30D"/>
    <a:srgbClr val="FCDA3B"/>
    <a:srgbClr val="E6DFB4"/>
    <a:srgbClr val="EEDBCA"/>
    <a:srgbClr val="EBE5C3"/>
    <a:srgbClr val="EAE4C0"/>
    <a:srgbClr val="E6E6B4"/>
    <a:srgbClr val="EFEACD"/>
    <a:srgbClr val="F7EDAF"/>
    <a:srgbClr val="F3F2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331" autoAdjust="0"/>
  </p:normalViewPr>
  <p:slideViewPr>
    <p:cSldViewPr snapToGrid="0">
      <p:cViewPr>
        <p:scale>
          <a:sx n="67" d="100"/>
          <a:sy n="67" d="100"/>
        </p:scale>
        <p:origin x="12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869D0-631C-4A85-AA7F-1973E51D7D10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58AD9-01A3-4FD4-BD04-BC16936B01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6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86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44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97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Tests were inconclusive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78 of all Asian respondents said they lived in a rural area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There were only a handful of Koreans. Filipinos, and Asians of other ethnicities who stated they were food insecure.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Therefore, test was inconclusive that rural Asians more likely to be insecure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3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57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103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25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1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08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05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891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03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83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28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What is food security/insecurity?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“consistent access to and availability of enough food for all members of a household to lead an active and healthy lifestyle” (Becerra et al. 2018)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might be through farmers’ markets, urban agriculture projects,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Picture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Provided by the UN Food and Agriculture Organization, this is a Food Insecurity Experience Scale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Different degrees of food security and insecurity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the purpose of my project, I’ll be looking at moderate and severe food insecurity together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29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2018, national average food insecurity 11.1%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Where do Asians lie?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USDA ERS state that 10% of “Other races/ethnicities” are food insecure?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Other research report a rate of 10% for the national Asian American population, but is this true for each Asian American ethnic group?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969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10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3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58AD9-01A3-4FD4-BD04-BC16936B01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86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DFF28-6B26-4206-8C43-CAE6AE8ECC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B9BAD-D091-433B-884D-4ECCFCB830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3E54F-B0CC-4FDE-A43D-2757E0F5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252FD-48E6-4F59-8B7B-3038DF140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3C7B0-B7D6-4E3A-BD3A-2594F54FD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384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A27BC-D9A5-446F-8C35-A8B8E217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0DC59-0F0B-43B5-915A-EECD7D730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ADACA-9562-43C4-A03A-75528DDC6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B5E51-3E90-44A3-94F0-F04BC977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CF2ED-09BA-4BE6-B661-39AF4EE12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87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01E458-0F47-4F52-AC00-DF24509BE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836F0-8CB1-4930-9104-76F4A6B0C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704D5-95B7-4DBF-ADF7-16C9973C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03400-9A89-417C-8D0B-7266E5554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97DEC6-817F-46D1-B67A-F578EFCA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62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4E8DA-BAB8-4B0B-9AE6-7415ED71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14F8F-66F2-408C-8855-17AD99F6D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2A2DA-209F-4144-9686-249D85EDD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09D25-9DB1-4A5E-83F6-280B857E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8AC946-DDAF-4B93-893D-BCA1D9E27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69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250A-7E57-4E4D-8256-25D0DF66F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6422D-E216-4C63-B31A-ABE6CA90E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54C29-511D-4625-8CB2-CEB71ED21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70B0D-2E9B-4CA6-8F0F-E1D0FFF4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5CD39-19BC-47B1-B58F-DD803ECDE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9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0FBAD-685D-45D1-B717-35716C6B3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EE82E-527E-43E4-B77E-D3E55B36C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133600-AD65-44B3-9AC1-48BC5CD19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7371D-581A-49DC-B436-F5D7EA19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4FD94-E3B8-44D2-9BCE-EAA122C7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3117A-9DB9-477B-8006-03AEBF044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61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3177C-68A4-4E15-BF3F-44E003A2E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0E45D-D4C1-4D00-A957-F482325FF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1A1F0-D915-450D-AFC1-D5ED17887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5A252-9B91-44D2-A1A7-D2BADCD6D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F5630-4C07-45F5-9613-B52BC12078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ECB524-F8F8-424F-96F5-A2FE567F1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92466C-7B98-48B5-B93B-3F514CE55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27B7D-DCDB-46DD-95B7-35E302FAD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68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02F7D-AB75-445F-B68B-B3B7DDDE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309188-A624-4FE6-ABEF-63A2515B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2AA61A-687E-449D-9073-D95F552B5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77F2E1-4B60-4433-9A05-77A926DA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1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ACF76F-E51A-4AEE-9024-E35234EE1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0B7DE-A42C-441F-AE00-0557A03BC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332DA-ACD2-4C47-BED6-ED268D4D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25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A6B9E-0D25-47B1-B987-B06A2873C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5BEE1-11C6-4D35-9D3D-4EB812622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200CA2-9484-40E6-83D7-64C9D381F8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5504D-D374-47FD-A5AB-FBCCA014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66DF3-51CB-4D97-A10E-BA55D1F47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54F6E-5084-486C-AA9D-233D280D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8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ECF6-96F9-4213-BEB1-05348FAE0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478BC-D933-4812-B5A1-CB80027E79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C247B1-FA36-4518-A485-CDD634CC7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27263D-A4B9-4B8F-89DF-3FB65C161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82F68-8117-4DE8-8311-0167ECE1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1654D-10F3-4946-BB37-3F354F90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0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C00054-D849-47F7-82E6-8B0A312F1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0BFEB-F821-40F5-AED3-4B69827F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C3F5F-ADB6-401C-BF0D-D36521859E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6A29-A4FB-4313-8DF5-0C1EE519F37D}" type="datetimeFigureOut">
              <a:rPr lang="en-US" smtClean="0"/>
              <a:t>4/17/2020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26FDB-34B5-47B7-81A3-A76AC7C1EA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0B79A-F148-4EA4-B34C-68F01FA07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C945B-5E55-40E9-B416-822972B110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17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f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4BCD7-CF77-4B2E-8F6B-A5C0EBADA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985" y="425204"/>
            <a:ext cx="11670030" cy="1365456"/>
          </a:xfrm>
        </p:spPr>
        <p:txBody>
          <a:bodyPr anchor="ctr">
            <a:noAutofit/>
          </a:bodyPr>
          <a:lstStyle/>
          <a:p>
            <a:r>
              <a:rPr lang="en-US" sz="3400" dirty="0">
                <a:solidFill>
                  <a:schemeClr val="bg1"/>
                </a:solidFill>
                <a:latin typeface="Brandon Grotesque Medium" panose="020B0603020203060202" pitchFamily="34" charset="0"/>
                <a:ea typeface="FangSong" panose="02010609060101010101" pitchFamily="49" charset="-122"/>
              </a:rPr>
              <a:t>In Search of Food Justice:</a:t>
            </a:r>
            <a:br>
              <a:rPr lang="en-US" sz="3400" dirty="0">
                <a:solidFill>
                  <a:schemeClr val="bg1"/>
                </a:solidFill>
                <a:latin typeface="Brandon Grotesque Medium" panose="020B0603020203060202" pitchFamily="34" charset="0"/>
                <a:ea typeface="FangSong" panose="02010609060101010101" pitchFamily="49" charset="-122"/>
              </a:rPr>
            </a:br>
            <a:r>
              <a:rPr lang="en-US" sz="3400" dirty="0">
                <a:solidFill>
                  <a:schemeClr val="bg1"/>
                </a:solidFill>
                <a:latin typeface="Brandon Grotesque Medium" panose="020B0603020203060202" pitchFamily="34" charset="0"/>
                <a:ea typeface="FangSong" panose="02010609060101010101" pitchFamily="49" charset="-122"/>
              </a:rPr>
              <a:t>Variation in California Asian American Food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6CF67-E73D-4218-B5FA-B89D2EF275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664930"/>
            <a:ext cx="9144000" cy="4932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Brandon Grotesque Medium" panose="020B0603020203060202" pitchFamily="34" charset="0"/>
              </a:rPr>
              <a:t>Joshua Lin</a:t>
            </a:r>
          </a:p>
        </p:txBody>
      </p:sp>
    </p:spTree>
    <p:extLst>
      <p:ext uri="{BB962C8B-B14F-4D97-AF65-F5344CB8AC3E}">
        <p14:creationId xmlns:p14="http://schemas.microsoft.com/office/powerpoint/2010/main" val="1713037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E6E96-717A-4BD8-9EFD-353F5B842C85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9AE8EF-1A0B-4456-9B46-15AA7D0D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latin typeface="Brandon Grotesque Medium" panose="020B0603020203060202" pitchFamily="34" charset="0"/>
              </a:rPr>
              <a:t>Methods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15B510A-6445-4DD1-A71D-7862F430B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16063"/>
            <a:ext cx="5183188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Brandon Grotesque Medium" panose="020B0603020203060202" pitchFamily="34" charset="0"/>
              </a:rPr>
              <a:t>Qualitative Analysis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1FED76E-202C-4EB4-AAA1-E6DABADA4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349240" cy="3684588"/>
          </a:xfrm>
        </p:spPr>
        <p:txBody>
          <a:bodyPr/>
          <a:lstStyle/>
          <a:p>
            <a:r>
              <a:rPr lang="en-US" dirty="0"/>
              <a:t>Interviewed food security experts, a CalFresh officer, community leaders</a:t>
            </a:r>
          </a:p>
          <a:p>
            <a:r>
              <a:rPr lang="en-US" dirty="0"/>
              <a:t>Extrapolated themes from responses</a:t>
            </a:r>
          </a:p>
          <a:p>
            <a:r>
              <a:rPr lang="en-US" dirty="0"/>
              <a:t>Used themes to supplement</a:t>
            </a:r>
            <a:br>
              <a:rPr lang="en-US" dirty="0"/>
            </a:br>
            <a:r>
              <a:rPr lang="en-US" dirty="0"/>
              <a:t>statistical findings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1B4227-43C2-4A86-AE7E-2CDA3A962B16}"/>
              </a:ext>
            </a:extLst>
          </p:cNvPr>
          <p:cNvCxnSpPr>
            <a:cxnSpLocks/>
          </p:cNvCxnSpPr>
          <p:nvPr/>
        </p:nvCxnSpPr>
        <p:spPr>
          <a:xfrm>
            <a:off x="6972300" y="2250480"/>
            <a:ext cx="3594100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1DB559A-8841-4E5D-9D16-48FC6D24E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65753"/>
            <a:ext cx="3301694" cy="330169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293AB45-3D68-4380-8262-80BEFE434CBB}"/>
              </a:ext>
            </a:extLst>
          </p:cNvPr>
          <p:cNvGrpSpPr/>
          <p:nvPr/>
        </p:nvGrpSpPr>
        <p:grpSpPr>
          <a:xfrm>
            <a:off x="-17607" y="0"/>
            <a:ext cx="2250480" cy="2250480"/>
            <a:chOff x="-17607" y="0"/>
            <a:chExt cx="2250480" cy="225048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976968E-33A2-47E1-A682-FA6CCC9BEAED}"/>
                </a:ext>
              </a:extLst>
            </p:cNvPr>
            <p:cNvCxnSpPr/>
            <p:nvPr/>
          </p:nvCxnSpPr>
          <p:spPr>
            <a:xfrm>
              <a:off x="626681" y="0"/>
              <a:ext cx="0" cy="2250480"/>
            </a:xfrm>
            <a:prstGeom prst="line">
              <a:avLst/>
            </a:prstGeom>
            <a:ln w="571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834AF8C-0E83-4835-9DC3-87D5599DB38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07633" y="-102975"/>
              <a:ext cx="0" cy="2250480"/>
            </a:xfrm>
            <a:prstGeom prst="line">
              <a:avLst/>
            </a:prstGeom>
            <a:ln w="571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999E346-D214-4AA9-BF88-05CD9505580D}"/>
                </a:ext>
              </a:extLst>
            </p:cNvPr>
            <p:cNvSpPr/>
            <p:nvPr/>
          </p:nvSpPr>
          <p:spPr>
            <a:xfrm>
              <a:off x="473487" y="738751"/>
              <a:ext cx="303213" cy="5948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EB92AE0-379B-4A36-9484-85FA98F99F04}"/>
                </a:ext>
              </a:extLst>
            </p:cNvPr>
            <p:cNvSpPr/>
            <p:nvPr/>
          </p:nvSpPr>
          <p:spPr>
            <a:xfrm>
              <a:off x="1012429" y="444184"/>
              <a:ext cx="442821" cy="46649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48EC36C-2A16-4355-928B-6030AD9C2BCB}"/>
                </a:ext>
              </a:extLst>
            </p:cNvPr>
            <p:cNvSpPr/>
            <p:nvPr/>
          </p:nvSpPr>
          <p:spPr>
            <a:xfrm>
              <a:off x="930627" y="1114533"/>
              <a:ext cx="303212" cy="32804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0BE4E6E-2947-4C62-8A5B-56B9B3F1A980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24C973-2EBE-4D4C-A4FF-55BCFFCB4CB0}"/>
              </a:ext>
            </a:extLst>
          </p:cNvPr>
          <p:cNvCxnSpPr>
            <a:cxnSpLocks/>
          </p:cNvCxnSpPr>
          <p:nvPr/>
        </p:nvCxnSpPr>
        <p:spPr>
          <a:xfrm>
            <a:off x="4648200" y="6737410"/>
            <a:ext cx="100753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18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Half Frame 17">
            <a:extLst>
              <a:ext uri="{FF2B5EF4-FFF2-40B4-BE49-F238E27FC236}">
                <a16:creationId xmlns:a16="http://schemas.microsoft.com/office/drawing/2014/main" id="{2337D981-C8B6-4C35-BEAE-D6C069034122}"/>
              </a:ext>
            </a:extLst>
          </p:cNvPr>
          <p:cNvSpPr/>
          <p:nvPr/>
        </p:nvSpPr>
        <p:spPr>
          <a:xfrm rot="10800000">
            <a:off x="4419600" y="3749735"/>
            <a:ext cx="1574800" cy="1574800"/>
          </a:xfrm>
          <a:prstGeom prst="halfFrame">
            <a:avLst>
              <a:gd name="adj1" fmla="val 21924"/>
              <a:gd name="adj2" fmla="val 21924"/>
            </a:avLst>
          </a:prstGeom>
          <a:solidFill>
            <a:srgbClr val="A6C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EA03D4-1461-4D1A-8C94-57B9C8634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-390525"/>
            <a:ext cx="5092700" cy="7639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7DBE002-1994-4498-B9E1-46730350DB47}"/>
              </a:ext>
            </a:extLst>
          </p:cNvPr>
          <p:cNvSpPr/>
          <p:nvPr/>
        </p:nvSpPr>
        <p:spPr>
          <a:xfrm>
            <a:off x="7099300" y="-390525"/>
            <a:ext cx="5092700" cy="7639050"/>
          </a:xfrm>
          <a:prstGeom prst="rect">
            <a:avLst/>
          </a:prstGeom>
          <a:solidFill>
            <a:schemeClr val="bg1">
              <a:lumMod val="85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alf Frame 16">
            <a:extLst>
              <a:ext uri="{FF2B5EF4-FFF2-40B4-BE49-F238E27FC236}">
                <a16:creationId xmlns:a16="http://schemas.microsoft.com/office/drawing/2014/main" id="{5D4F575B-D797-4B4B-AA86-F5C7E6BE0209}"/>
              </a:ext>
            </a:extLst>
          </p:cNvPr>
          <p:cNvSpPr/>
          <p:nvPr/>
        </p:nvSpPr>
        <p:spPr>
          <a:xfrm>
            <a:off x="882650" y="2086035"/>
            <a:ext cx="1574800" cy="1574800"/>
          </a:xfrm>
          <a:prstGeom prst="halfFrame">
            <a:avLst>
              <a:gd name="adj1" fmla="val 21924"/>
              <a:gd name="adj2" fmla="val 21924"/>
            </a:avLst>
          </a:prstGeom>
          <a:solidFill>
            <a:srgbClr val="EED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alf Frame 12">
            <a:extLst>
              <a:ext uri="{FF2B5EF4-FFF2-40B4-BE49-F238E27FC236}">
                <a16:creationId xmlns:a16="http://schemas.microsoft.com/office/drawing/2014/main" id="{A6ED412C-7918-4EC9-8AEF-08119F4BA351}"/>
              </a:ext>
            </a:extLst>
          </p:cNvPr>
          <p:cNvSpPr/>
          <p:nvPr/>
        </p:nvSpPr>
        <p:spPr>
          <a:xfrm>
            <a:off x="1028700" y="1955800"/>
            <a:ext cx="1574800" cy="1574800"/>
          </a:xfrm>
          <a:prstGeom prst="halfFrame">
            <a:avLst>
              <a:gd name="adj1" fmla="val 21924"/>
              <a:gd name="adj2" fmla="val 21924"/>
            </a:avLst>
          </a:prstGeom>
          <a:solidFill>
            <a:srgbClr val="A6C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Half Frame 13">
            <a:extLst>
              <a:ext uri="{FF2B5EF4-FFF2-40B4-BE49-F238E27FC236}">
                <a16:creationId xmlns:a16="http://schemas.microsoft.com/office/drawing/2014/main" id="{624BB380-2EC7-4ED4-9C89-E11ED03037CD}"/>
              </a:ext>
            </a:extLst>
          </p:cNvPr>
          <p:cNvSpPr/>
          <p:nvPr/>
        </p:nvSpPr>
        <p:spPr>
          <a:xfrm rot="10800000">
            <a:off x="4521200" y="3660835"/>
            <a:ext cx="1574800" cy="1574800"/>
          </a:xfrm>
          <a:prstGeom prst="halfFrame">
            <a:avLst>
              <a:gd name="adj1" fmla="val 21924"/>
              <a:gd name="adj2" fmla="val 21924"/>
            </a:avLst>
          </a:prstGeom>
          <a:solidFill>
            <a:srgbClr val="EEDB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AF4C43C-BA9B-4337-8176-1835EEE40605}"/>
              </a:ext>
            </a:extLst>
          </p:cNvPr>
          <p:cNvSpPr txBox="1">
            <a:spLocks/>
          </p:cNvSpPr>
          <p:nvPr/>
        </p:nvSpPr>
        <p:spPr>
          <a:xfrm>
            <a:off x="721680" y="2181163"/>
            <a:ext cx="5710235" cy="2927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Brandon Grotesque Medium" panose="020B0603020203060202" pitchFamily="34" charset="0"/>
                <a:ea typeface="FangSong" panose="02010609060101010101" pitchFamily="49" charset="-122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259483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72090B-0A06-411C-896F-496885C1C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98" y="139842"/>
            <a:ext cx="10006603" cy="59433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71759D5-8B11-4CCE-91AB-0D89632F1CF0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91C9A-FABD-4544-B820-D2C3BD25C7B4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F55BAA-F458-4DBA-B985-A492AFB1AEB7}"/>
              </a:ext>
            </a:extLst>
          </p:cNvPr>
          <p:cNvCxnSpPr>
            <a:cxnSpLocks/>
          </p:cNvCxnSpPr>
          <p:nvPr/>
        </p:nvCxnSpPr>
        <p:spPr>
          <a:xfrm>
            <a:off x="5854700" y="6737410"/>
            <a:ext cx="787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199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DF6B8F-D69C-40F7-96CD-46B6A34C956E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A1B6E-C514-4D73-AC6E-F9D35A15E16C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8B9EB7-F97A-4741-AC07-1F66F17F4771}"/>
              </a:ext>
            </a:extLst>
          </p:cNvPr>
          <p:cNvCxnSpPr>
            <a:cxnSpLocks/>
          </p:cNvCxnSpPr>
          <p:nvPr/>
        </p:nvCxnSpPr>
        <p:spPr>
          <a:xfrm>
            <a:off x="5854700" y="6737410"/>
            <a:ext cx="787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E04014E-D7F2-4FC9-AE65-2E2093DD1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9"/>
          <a:stretch/>
        </p:blipFill>
        <p:spPr>
          <a:xfrm>
            <a:off x="594920" y="422909"/>
            <a:ext cx="11002156" cy="57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336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F8275A-9B4A-4CB5-B4BB-9C243FBB0BF3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782DC-00AC-45B9-82FA-D437AE093ED6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9733C1-AC5A-4A8C-9729-6E1B76101D20}"/>
              </a:ext>
            </a:extLst>
          </p:cNvPr>
          <p:cNvCxnSpPr>
            <a:cxnSpLocks/>
          </p:cNvCxnSpPr>
          <p:nvPr/>
        </p:nvCxnSpPr>
        <p:spPr>
          <a:xfrm>
            <a:off x="5854700" y="6737410"/>
            <a:ext cx="787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B236068-E5D3-4D87-B69C-A0612C2C4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58" y="127883"/>
            <a:ext cx="9698483" cy="61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1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02112ED-6375-4314-9E58-30D763982B25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8D8D8-A21A-4BE3-BF34-C61FCCFCE317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873C6B-C3CD-40CB-875A-AC3A27B2BDDA}"/>
              </a:ext>
            </a:extLst>
          </p:cNvPr>
          <p:cNvCxnSpPr>
            <a:cxnSpLocks/>
          </p:cNvCxnSpPr>
          <p:nvPr/>
        </p:nvCxnSpPr>
        <p:spPr>
          <a:xfrm>
            <a:off x="5854700" y="6737410"/>
            <a:ext cx="787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C627B35-118A-44CD-81CA-2FD41E36B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576" y="207124"/>
            <a:ext cx="9621647" cy="593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804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72D522D-1324-477D-985A-CF1097DBA83F}"/>
              </a:ext>
            </a:extLst>
          </p:cNvPr>
          <p:cNvCxnSpPr>
            <a:cxnSpLocks/>
          </p:cNvCxnSpPr>
          <p:nvPr/>
        </p:nvCxnSpPr>
        <p:spPr>
          <a:xfrm>
            <a:off x="10920730" y="4546600"/>
            <a:ext cx="0" cy="2311399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3B03DBD-240A-46EC-8467-C02507EA2CAF}"/>
              </a:ext>
            </a:extLst>
          </p:cNvPr>
          <p:cNvSpPr/>
          <p:nvPr/>
        </p:nvSpPr>
        <p:spPr>
          <a:xfrm>
            <a:off x="4302123" y="2236515"/>
            <a:ext cx="3587747" cy="30396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6ECE06-5606-4D3E-9124-89FD065B9D87}"/>
              </a:ext>
            </a:extLst>
          </p:cNvPr>
          <p:cNvSpPr/>
          <p:nvPr/>
        </p:nvSpPr>
        <p:spPr>
          <a:xfrm>
            <a:off x="8445500" y="2236515"/>
            <a:ext cx="3263900" cy="30396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B906EA-3A76-463A-89EF-996BEC918CC1}"/>
              </a:ext>
            </a:extLst>
          </p:cNvPr>
          <p:cNvSpPr/>
          <p:nvPr/>
        </p:nvSpPr>
        <p:spPr>
          <a:xfrm>
            <a:off x="482600" y="2236515"/>
            <a:ext cx="3263900" cy="303960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FA3D88-4038-4B32-A289-1D27C142AC8F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4F558B-1D81-4BEF-A4B4-4417779C63C5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7E03AB-5F30-4165-A8D9-64174ECA92C8}"/>
              </a:ext>
            </a:extLst>
          </p:cNvPr>
          <p:cNvCxnSpPr>
            <a:cxnSpLocks/>
          </p:cNvCxnSpPr>
          <p:nvPr/>
        </p:nvCxnSpPr>
        <p:spPr>
          <a:xfrm>
            <a:off x="5854700" y="6737410"/>
            <a:ext cx="7874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22F2218-7985-43C8-834A-2A356109FE32}"/>
              </a:ext>
            </a:extLst>
          </p:cNvPr>
          <p:cNvSpPr/>
          <p:nvPr/>
        </p:nvSpPr>
        <p:spPr>
          <a:xfrm>
            <a:off x="673100" y="2020217"/>
            <a:ext cx="3263900" cy="30396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84F686-AACD-41B0-B66A-B968E8590E6B}"/>
              </a:ext>
            </a:extLst>
          </p:cNvPr>
          <p:cNvSpPr txBox="1">
            <a:spLocks/>
          </p:cNvSpPr>
          <p:nvPr/>
        </p:nvSpPr>
        <p:spPr>
          <a:xfrm>
            <a:off x="1574388" y="562504"/>
            <a:ext cx="9043219" cy="86610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randon Grotesque Medium" panose="020B0603020203060202" pitchFamily="34" charset="0"/>
              </a:rPr>
              <a:t>Interview Topics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3B03C5-B6D2-4855-A64B-509CD9999D78}"/>
              </a:ext>
            </a:extLst>
          </p:cNvPr>
          <p:cNvSpPr txBox="1"/>
          <p:nvPr/>
        </p:nvSpPr>
        <p:spPr>
          <a:xfrm>
            <a:off x="825500" y="2261915"/>
            <a:ext cx="2959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andon Grotesque Light" panose="020B0303020203060202" pitchFamily="34" charset="0"/>
              </a:rPr>
              <a:t>Initial Perception of Asian American Food Security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4FB86E-B6B6-482B-88A5-BCDD3FE65F04}"/>
              </a:ext>
            </a:extLst>
          </p:cNvPr>
          <p:cNvSpPr/>
          <p:nvPr/>
        </p:nvSpPr>
        <p:spPr>
          <a:xfrm>
            <a:off x="4464048" y="2020217"/>
            <a:ext cx="3263900" cy="30396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A7043B-C0F2-4BC9-BE04-DA332597BF40}"/>
              </a:ext>
            </a:extLst>
          </p:cNvPr>
          <p:cNvSpPr/>
          <p:nvPr/>
        </p:nvSpPr>
        <p:spPr>
          <a:xfrm>
            <a:off x="8255000" y="2020217"/>
            <a:ext cx="3263900" cy="303960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8FEB33-3E62-47AC-ABD7-00852DC950D2}"/>
              </a:ext>
            </a:extLst>
          </p:cNvPr>
          <p:cNvSpPr txBox="1"/>
          <p:nvPr/>
        </p:nvSpPr>
        <p:spPr>
          <a:xfrm>
            <a:off x="8378031" y="2396817"/>
            <a:ext cx="3017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andon Grotesque Light" panose="020B0303020203060202" pitchFamily="34" charset="0"/>
              </a:rPr>
              <a:t>Community, Public, and Private Initiatives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3F2A16-EBD0-41F0-925C-7B237708C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885" y="3536398"/>
            <a:ext cx="1200329" cy="12003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FFC8F1-1AD6-4F9C-84F6-2A6E2F207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068" y="3447981"/>
            <a:ext cx="1249764" cy="12497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385EA0-9B88-4BF5-BE9B-C34C41A5F0CC}"/>
              </a:ext>
            </a:extLst>
          </p:cNvPr>
          <p:cNvSpPr txBox="1"/>
          <p:nvPr/>
        </p:nvSpPr>
        <p:spPr>
          <a:xfrm>
            <a:off x="4587078" y="2446580"/>
            <a:ext cx="30178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andon Grotesque Light" panose="020B0303020203060202" pitchFamily="34" charset="0"/>
              </a:rPr>
              <a:t>Anecdotes and Theories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0E7D2D-9233-4DE4-A83A-EA1EEEDE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030" y="3408905"/>
            <a:ext cx="1451939" cy="145193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5E4587B-2376-4EEA-ABE4-24AA75932538}"/>
              </a:ext>
            </a:extLst>
          </p:cNvPr>
          <p:cNvCxnSpPr>
            <a:cxnSpLocks/>
          </p:cNvCxnSpPr>
          <p:nvPr/>
        </p:nvCxnSpPr>
        <p:spPr>
          <a:xfrm flipH="1">
            <a:off x="-128270" y="971411"/>
            <a:ext cx="308737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77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8E5CE6-000F-468B-AA0C-3731685B244C}"/>
              </a:ext>
            </a:extLst>
          </p:cNvPr>
          <p:cNvSpPr/>
          <p:nvPr/>
        </p:nvSpPr>
        <p:spPr>
          <a:xfrm rot="5400000">
            <a:off x="1605280" y="1200150"/>
            <a:ext cx="3726180" cy="445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BBD237-0674-4987-A8A3-8A910F7851DD}"/>
              </a:ext>
            </a:extLst>
          </p:cNvPr>
          <p:cNvCxnSpPr>
            <a:cxnSpLocks/>
          </p:cNvCxnSpPr>
          <p:nvPr/>
        </p:nvCxnSpPr>
        <p:spPr>
          <a:xfrm>
            <a:off x="1916430" y="3149943"/>
            <a:ext cx="0" cy="392430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D902ACF-7494-421A-9865-AAAB6E67A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85" y="652780"/>
            <a:ext cx="3600350" cy="2502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C724-EFD1-4AE4-A79A-34C24FE51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69" y="2476499"/>
            <a:ext cx="2806921" cy="415052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02DEBC-A7DC-4D59-A9FA-4EE5BFBA301E}"/>
              </a:ext>
            </a:extLst>
          </p:cNvPr>
          <p:cNvCxnSpPr>
            <a:cxnSpLocks/>
          </p:cNvCxnSpPr>
          <p:nvPr/>
        </p:nvCxnSpPr>
        <p:spPr>
          <a:xfrm flipH="1">
            <a:off x="0" y="4827270"/>
            <a:ext cx="3289070" cy="0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16659452-17B6-43CD-B83B-C476C8D5AF99}"/>
              </a:ext>
            </a:extLst>
          </p:cNvPr>
          <p:cNvSpPr txBox="1">
            <a:spLocks/>
          </p:cNvSpPr>
          <p:nvPr/>
        </p:nvSpPr>
        <p:spPr>
          <a:xfrm>
            <a:off x="6195380" y="1965263"/>
            <a:ext cx="5710235" cy="2927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Brandon Grotesque Medium" panose="020B0603020203060202" pitchFamily="34" charset="0"/>
                <a:ea typeface="FangSong" panose="02010609060101010101" pitchFamily="49" charset="-122"/>
              </a:rPr>
              <a:t>What Does It</a:t>
            </a:r>
            <a:br>
              <a:rPr lang="en-US" sz="6000" dirty="0">
                <a:solidFill>
                  <a:schemeClr val="bg1"/>
                </a:solidFill>
                <a:latin typeface="Brandon Grotesque Medium" panose="020B0603020203060202" pitchFamily="34" charset="0"/>
                <a:ea typeface="FangSong" panose="02010609060101010101" pitchFamily="49" charset="-122"/>
              </a:rPr>
            </a:br>
            <a:r>
              <a:rPr lang="en-US" sz="6000" dirty="0">
                <a:solidFill>
                  <a:schemeClr val="bg1"/>
                </a:solidFill>
                <a:latin typeface="Brandon Grotesque Medium" panose="020B0603020203060202" pitchFamily="34" charset="0"/>
                <a:ea typeface="FangSong" panose="02010609060101010101" pitchFamily="49" charset="-122"/>
              </a:rPr>
              <a:t>All Mean?</a:t>
            </a:r>
          </a:p>
        </p:txBody>
      </p:sp>
    </p:spTree>
    <p:extLst>
      <p:ext uri="{BB962C8B-B14F-4D97-AF65-F5344CB8AC3E}">
        <p14:creationId xmlns:p14="http://schemas.microsoft.com/office/powerpoint/2010/main" val="276868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7B010D-363D-4021-B0AF-F3F03898E4DB}"/>
              </a:ext>
            </a:extLst>
          </p:cNvPr>
          <p:cNvCxnSpPr>
            <a:cxnSpLocks/>
          </p:cNvCxnSpPr>
          <p:nvPr/>
        </p:nvCxnSpPr>
        <p:spPr>
          <a:xfrm flipH="1">
            <a:off x="-362585" y="5048111"/>
            <a:ext cx="308737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CD232BC-39D8-4664-9F38-29F677E5C0C2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216D2-3EC9-4505-980D-49B30092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390" y="441992"/>
            <a:ext cx="9043219" cy="110075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Brandon Grotesque Medium" panose="020B0603020203060202" pitchFamily="34" charset="0"/>
              </a:rPr>
              <a:t>The Asian American Experience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2080B-4631-4FF1-9D44-8F1E3B813808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47BB10-7D92-4C4C-91DB-5858A7FA8951}"/>
              </a:ext>
            </a:extLst>
          </p:cNvPr>
          <p:cNvCxnSpPr>
            <a:cxnSpLocks/>
          </p:cNvCxnSpPr>
          <p:nvPr/>
        </p:nvCxnSpPr>
        <p:spPr>
          <a:xfrm>
            <a:off x="6807200" y="6737410"/>
            <a:ext cx="1181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617E2B6-5576-4652-96B5-B2EF858A5D1B}"/>
              </a:ext>
            </a:extLst>
          </p:cNvPr>
          <p:cNvSpPr/>
          <p:nvPr/>
        </p:nvSpPr>
        <p:spPr>
          <a:xfrm>
            <a:off x="1016001" y="1500637"/>
            <a:ext cx="6807200" cy="43540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BC79A1-A9AF-474A-95CE-1934555A1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540" y="2826632"/>
            <a:ext cx="5278051" cy="3298782"/>
          </a:xfrm>
          <a:prstGeom prst="rect">
            <a:avLst/>
          </a:prstGeom>
        </p:spPr>
      </p:pic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9E826CAA-8CA5-45D2-B1B3-3B529EDCB286}"/>
              </a:ext>
            </a:extLst>
          </p:cNvPr>
          <p:cNvSpPr txBox="1">
            <a:spLocks/>
          </p:cNvSpPr>
          <p:nvPr/>
        </p:nvSpPr>
        <p:spPr>
          <a:xfrm>
            <a:off x="1190094" y="1575076"/>
            <a:ext cx="5617106" cy="451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Certain trends across the board</a:t>
            </a:r>
          </a:p>
          <a:p>
            <a:r>
              <a:rPr lang="en-US" sz="3200" dirty="0"/>
              <a:t>Variation in data suggests:</a:t>
            </a:r>
          </a:p>
          <a:p>
            <a:pPr lvl="1"/>
            <a:r>
              <a:rPr lang="en-US" sz="2800" dirty="0"/>
              <a:t>Varying access to wealth and social capital</a:t>
            </a:r>
          </a:p>
          <a:p>
            <a:pPr lvl="1"/>
            <a:r>
              <a:rPr lang="en-US" sz="2800" dirty="0"/>
              <a:t>Unique migration histories</a:t>
            </a:r>
            <a:endParaRPr lang="en-US" sz="3200" dirty="0"/>
          </a:p>
          <a:p>
            <a:r>
              <a:rPr lang="en-US" sz="3200" dirty="0"/>
              <a:t>Disproves homogenization of all Asian Americans</a:t>
            </a:r>
          </a:p>
          <a:p>
            <a:pPr marL="1143000" indent="0">
              <a:spcBef>
                <a:spcPts val="0"/>
              </a:spcBef>
              <a:buNone/>
            </a:pPr>
            <a:r>
              <a:rPr lang="en-US" dirty="0"/>
              <a:t>Marginalizes certain ethnic groups</a:t>
            </a:r>
          </a:p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FABB50-D820-46A3-BE04-F938A1A77AB2}"/>
              </a:ext>
            </a:extLst>
          </p:cNvPr>
          <p:cNvCxnSpPr>
            <a:cxnSpLocks/>
          </p:cNvCxnSpPr>
          <p:nvPr/>
        </p:nvCxnSpPr>
        <p:spPr>
          <a:xfrm>
            <a:off x="10869930" y="-139700"/>
            <a:ext cx="0" cy="30734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7C66F1E-3CBA-4EB2-B6C9-D762F3CE2732}"/>
              </a:ext>
            </a:extLst>
          </p:cNvPr>
          <p:cNvCxnSpPr/>
          <p:nvPr/>
        </p:nvCxnSpPr>
        <p:spPr>
          <a:xfrm>
            <a:off x="1893940" y="5322857"/>
            <a:ext cx="45556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071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FABB50-D820-46A3-BE04-F938A1A77AB2}"/>
              </a:ext>
            </a:extLst>
          </p:cNvPr>
          <p:cNvCxnSpPr>
            <a:cxnSpLocks/>
          </p:cNvCxnSpPr>
          <p:nvPr/>
        </p:nvCxnSpPr>
        <p:spPr>
          <a:xfrm>
            <a:off x="1181100" y="3606036"/>
            <a:ext cx="0" cy="307340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7B010D-363D-4021-B0AF-F3F03898E4DB}"/>
              </a:ext>
            </a:extLst>
          </p:cNvPr>
          <p:cNvCxnSpPr>
            <a:cxnSpLocks/>
          </p:cNvCxnSpPr>
          <p:nvPr/>
        </p:nvCxnSpPr>
        <p:spPr>
          <a:xfrm flipH="1">
            <a:off x="9225916" y="1873111"/>
            <a:ext cx="3087370" cy="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CD232BC-39D8-4664-9F38-29F677E5C0C2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216D2-3EC9-4505-980D-49B30092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390" y="441992"/>
            <a:ext cx="9043219" cy="110075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latin typeface="Brandon Grotesque Medium" panose="020B0603020203060202" pitchFamily="34" charset="0"/>
              </a:rPr>
              <a:t>The Role of the State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2080B-4631-4FF1-9D44-8F1E3B813808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47BB10-7D92-4C4C-91DB-5858A7FA8951}"/>
              </a:ext>
            </a:extLst>
          </p:cNvPr>
          <p:cNvCxnSpPr>
            <a:cxnSpLocks/>
          </p:cNvCxnSpPr>
          <p:nvPr/>
        </p:nvCxnSpPr>
        <p:spPr>
          <a:xfrm>
            <a:off x="6807200" y="6737410"/>
            <a:ext cx="11811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617E2B6-5576-4652-96B5-B2EF858A5D1B}"/>
              </a:ext>
            </a:extLst>
          </p:cNvPr>
          <p:cNvSpPr/>
          <p:nvPr/>
        </p:nvSpPr>
        <p:spPr>
          <a:xfrm>
            <a:off x="4800601" y="1500637"/>
            <a:ext cx="6807200" cy="43540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9E826CAA-8CA5-45D2-B1B3-3B529EDCB286}"/>
              </a:ext>
            </a:extLst>
          </p:cNvPr>
          <p:cNvSpPr txBox="1">
            <a:spLocks/>
          </p:cNvSpPr>
          <p:nvPr/>
        </p:nvSpPr>
        <p:spPr>
          <a:xfrm>
            <a:off x="5588003" y="1743128"/>
            <a:ext cx="5617106" cy="4511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Low degree of government initiative</a:t>
            </a:r>
          </a:p>
          <a:p>
            <a:pPr lvl="1"/>
            <a:r>
              <a:rPr lang="en-US" sz="2800" dirty="0"/>
              <a:t>Limited outreach</a:t>
            </a:r>
          </a:p>
          <a:p>
            <a:pPr lvl="1"/>
            <a:r>
              <a:rPr lang="en-US" sz="2800" dirty="0"/>
              <a:t>Shortage of resources</a:t>
            </a:r>
          </a:p>
          <a:p>
            <a:pPr lvl="1"/>
            <a:r>
              <a:rPr lang="en-US" sz="2800" dirty="0"/>
              <a:t>Piggyback on work of non-profits</a:t>
            </a:r>
          </a:p>
          <a:p>
            <a:r>
              <a:rPr lang="en-US" sz="3200" dirty="0"/>
              <a:t>Exposes flippant attitude towards Asian American issues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5A5D4E-91C6-4C92-8139-7BDD14160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9" y="2166586"/>
            <a:ext cx="5003523" cy="333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6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48A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609ADB-0745-4C23-BBC0-FA01F7810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35" y="-605830"/>
            <a:ext cx="6455728" cy="8069660"/>
          </a:xfrm>
          <a:blipFill dpi="0" rotWithShape="1">
            <a:blip r:embed="rId4"/>
            <a:srcRect/>
            <a:tile tx="0" ty="0" sx="100000" sy="100000" flip="none" algn="tl"/>
          </a:blip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D685D5F-2BD4-4896-A716-BA8F58BB4954}"/>
              </a:ext>
            </a:extLst>
          </p:cNvPr>
          <p:cNvSpPr txBox="1">
            <a:spLocks/>
          </p:cNvSpPr>
          <p:nvPr/>
        </p:nvSpPr>
        <p:spPr>
          <a:xfrm>
            <a:off x="381000" y="2114386"/>
            <a:ext cx="5710235" cy="2927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Brandon Grotesque Medium" panose="020B0603020203060202" pitchFamily="34" charset="0"/>
                <a:ea typeface="FangSong" panose="02010609060101010101" pitchFamily="49" charset="-122"/>
              </a:rPr>
              <a:t>The California Asian American Community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990673-29FD-495B-9770-FD20168F9EC1}"/>
              </a:ext>
            </a:extLst>
          </p:cNvPr>
          <p:cNvSpPr/>
          <p:nvPr/>
        </p:nvSpPr>
        <p:spPr>
          <a:xfrm>
            <a:off x="381000" y="1440180"/>
            <a:ext cx="6339840" cy="397764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4A348C-1ED1-4FDE-885B-7F25164B8250}"/>
              </a:ext>
            </a:extLst>
          </p:cNvPr>
          <p:cNvSpPr/>
          <p:nvPr/>
        </p:nvSpPr>
        <p:spPr>
          <a:xfrm>
            <a:off x="5938835" y="-605830"/>
            <a:ext cx="6455728" cy="8069660"/>
          </a:xfrm>
          <a:prstGeom prst="rect">
            <a:avLst/>
          </a:prstGeom>
          <a:solidFill>
            <a:schemeClr val="bg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07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F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7E3CFE-E794-4CCC-89C8-045B8F75C699}"/>
              </a:ext>
            </a:extLst>
          </p:cNvPr>
          <p:cNvSpPr/>
          <p:nvPr/>
        </p:nvSpPr>
        <p:spPr>
          <a:xfrm rot="5400000">
            <a:off x="6430047" y="1598948"/>
            <a:ext cx="3243505" cy="2280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E2C7C9-E8F6-4420-86C8-9368245C7CB2}"/>
              </a:ext>
            </a:extLst>
          </p:cNvPr>
          <p:cNvSpPr/>
          <p:nvPr/>
        </p:nvSpPr>
        <p:spPr>
          <a:xfrm>
            <a:off x="2527300" y="3213100"/>
            <a:ext cx="3911600" cy="2551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1B88B3-C6BC-459E-9143-F2CF06850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796" y="1545083"/>
            <a:ext cx="5750503" cy="38930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5268D46-C2B8-4D82-9768-433D35213AB3}"/>
              </a:ext>
            </a:extLst>
          </p:cNvPr>
          <p:cNvSpPr txBox="1">
            <a:spLocks/>
          </p:cNvSpPr>
          <p:nvPr/>
        </p:nvSpPr>
        <p:spPr>
          <a:xfrm>
            <a:off x="619717" y="125207"/>
            <a:ext cx="3815166" cy="1623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Brandon Grotesque Medium" panose="020B0603020203060202" pitchFamily="34" charset="0"/>
                <a:ea typeface="FangSong" panose="02010609060101010101" pitchFamily="49" charset="-122"/>
              </a:rPr>
              <a:t>Piecing It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808B484-2EDC-4F4C-BBB0-403177570C86}"/>
              </a:ext>
            </a:extLst>
          </p:cNvPr>
          <p:cNvSpPr txBox="1">
            <a:spLocks/>
          </p:cNvSpPr>
          <p:nvPr/>
        </p:nvSpPr>
        <p:spPr>
          <a:xfrm>
            <a:off x="7284621" y="5234547"/>
            <a:ext cx="3815166" cy="1623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Brandon Grotesque Medium" panose="020B0603020203060202" pitchFamily="34" charset="0"/>
                <a:ea typeface="FangSong" panose="02010609060101010101" pitchFamily="49" charset="-122"/>
              </a:rPr>
              <a:t>Together</a:t>
            </a:r>
          </a:p>
        </p:txBody>
      </p:sp>
    </p:spTree>
    <p:extLst>
      <p:ext uri="{BB962C8B-B14F-4D97-AF65-F5344CB8AC3E}">
        <p14:creationId xmlns:p14="http://schemas.microsoft.com/office/powerpoint/2010/main" val="2758864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023445-D51D-40CC-98C3-323507E2C376}"/>
              </a:ext>
            </a:extLst>
          </p:cNvPr>
          <p:cNvCxnSpPr>
            <a:cxnSpLocks/>
          </p:cNvCxnSpPr>
          <p:nvPr/>
        </p:nvCxnSpPr>
        <p:spPr>
          <a:xfrm>
            <a:off x="7326630" y="5365865"/>
            <a:ext cx="0" cy="156596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B22A4AC-5622-44D4-9B6A-62B90BBBEB45}"/>
              </a:ext>
            </a:extLst>
          </p:cNvPr>
          <p:cNvCxnSpPr>
            <a:cxnSpLocks/>
          </p:cNvCxnSpPr>
          <p:nvPr/>
        </p:nvCxnSpPr>
        <p:spPr>
          <a:xfrm>
            <a:off x="10895330" y="-401318"/>
            <a:ext cx="0" cy="363137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AB367C1-FB56-46B2-8C8F-24CF2ABCAA47}"/>
              </a:ext>
            </a:extLst>
          </p:cNvPr>
          <p:cNvSpPr/>
          <p:nvPr/>
        </p:nvSpPr>
        <p:spPr>
          <a:xfrm>
            <a:off x="7302500" y="2083026"/>
            <a:ext cx="4165600" cy="3204312"/>
          </a:xfrm>
          <a:prstGeom prst="rect">
            <a:avLst/>
          </a:prstGeom>
          <a:solidFill>
            <a:srgbClr val="E6D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5336C0-D537-4AC0-AFDB-1B3029A8908D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rgbClr val="E6D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9D9B4B-CBC0-40F3-9768-956490DF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latin typeface="Brandon Grotesque Medium" panose="020B0603020203060202" pitchFamily="34" charset="0"/>
              </a:rPr>
              <a:t>In Closing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BCDD2CE-260D-4E3A-9052-1D0D37A8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25"/>
            <a:ext cx="5517446" cy="4511674"/>
          </a:xfrm>
        </p:spPr>
        <p:txBody>
          <a:bodyPr>
            <a:normAutofit/>
          </a:bodyPr>
          <a:lstStyle/>
          <a:p>
            <a:r>
              <a:rPr lang="en-US" sz="3200" dirty="0"/>
              <a:t>Limitations</a:t>
            </a:r>
          </a:p>
          <a:p>
            <a:pPr lvl="1"/>
            <a:r>
              <a:rPr lang="en-US" sz="2800" dirty="0"/>
              <a:t>Scarce data</a:t>
            </a:r>
          </a:p>
          <a:p>
            <a:pPr lvl="1"/>
            <a:r>
              <a:rPr lang="en-US" sz="2800" dirty="0"/>
              <a:t>Novice statistic skills</a:t>
            </a:r>
          </a:p>
          <a:p>
            <a:pPr lvl="1"/>
            <a:r>
              <a:rPr lang="en-US" sz="2800" dirty="0"/>
              <a:t>Interviews biased towards LA county and the Bay Area</a:t>
            </a:r>
          </a:p>
          <a:p>
            <a:r>
              <a:rPr lang="en-US" sz="3200" dirty="0"/>
              <a:t>Next steps</a:t>
            </a:r>
          </a:p>
          <a:p>
            <a:pPr lvl="1"/>
            <a:r>
              <a:rPr lang="en-US" sz="2800" dirty="0"/>
              <a:t>Conduct more interviews</a:t>
            </a:r>
          </a:p>
          <a:p>
            <a:pPr lvl="1"/>
            <a:r>
              <a:rPr lang="en-US" sz="2800" dirty="0"/>
              <a:t>Clean up data analysis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2C038C-0DD7-4B5F-A9A3-735F5BD9C7BF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3C1B60-09FF-4385-9919-60387F623F61}"/>
              </a:ext>
            </a:extLst>
          </p:cNvPr>
          <p:cNvCxnSpPr>
            <a:cxnSpLocks/>
          </p:cNvCxnSpPr>
          <p:nvPr/>
        </p:nvCxnSpPr>
        <p:spPr>
          <a:xfrm>
            <a:off x="8191500" y="6737410"/>
            <a:ext cx="119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6A7845C-AA0C-491C-A0A4-810D0BCB9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9"/>
          <a:stretch/>
        </p:blipFill>
        <p:spPr>
          <a:xfrm>
            <a:off x="8137808" y="1417949"/>
            <a:ext cx="3632200" cy="2398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79F4D0-DE17-4442-8643-B8D5F5C08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115" y="3425478"/>
            <a:ext cx="3714185" cy="234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0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6023445-D51D-40CC-98C3-323507E2C376}"/>
              </a:ext>
            </a:extLst>
          </p:cNvPr>
          <p:cNvCxnSpPr>
            <a:cxnSpLocks/>
          </p:cNvCxnSpPr>
          <p:nvPr/>
        </p:nvCxnSpPr>
        <p:spPr>
          <a:xfrm>
            <a:off x="4418330" y="5357832"/>
            <a:ext cx="0" cy="156596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B22A4AC-5622-44D4-9B6A-62B90BBBEB45}"/>
              </a:ext>
            </a:extLst>
          </p:cNvPr>
          <p:cNvCxnSpPr>
            <a:cxnSpLocks/>
          </p:cNvCxnSpPr>
          <p:nvPr/>
        </p:nvCxnSpPr>
        <p:spPr>
          <a:xfrm>
            <a:off x="1840230" y="-202371"/>
            <a:ext cx="0" cy="363137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AB367C1-FB56-46B2-8C8F-24CF2ABCAA47}"/>
              </a:ext>
            </a:extLst>
          </p:cNvPr>
          <p:cNvSpPr/>
          <p:nvPr/>
        </p:nvSpPr>
        <p:spPr>
          <a:xfrm>
            <a:off x="477734" y="1816589"/>
            <a:ext cx="4830866" cy="3541243"/>
          </a:xfrm>
          <a:prstGeom prst="rect">
            <a:avLst/>
          </a:prstGeom>
          <a:solidFill>
            <a:srgbClr val="E6D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A5336C0-D537-4AC0-AFDB-1B3029A8908D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rgbClr val="E6DF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9D9B4B-CBC0-40F3-9768-956490DF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latin typeface="Brandon Grotesque Medium" panose="020B0603020203060202" pitchFamily="34" charset="0"/>
              </a:rPr>
              <a:t>In Closing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BCDD2CE-260D-4E3A-9052-1D0D37A84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8563" y="1613314"/>
            <a:ext cx="5517446" cy="4511674"/>
          </a:xfrm>
        </p:spPr>
        <p:txBody>
          <a:bodyPr>
            <a:normAutofit/>
          </a:bodyPr>
          <a:lstStyle/>
          <a:p>
            <a:r>
              <a:rPr lang="en-US" sz="3200" dirty="0"/>
              <a:t>More work and research need to be done</a:t>
            </a:r>
          </a:p>
          <a:p>
            <a:pPr lvl="1"/>
            <a:r>
              <a:rPr lang="en-US" sz="2800" dirty="0"/>
              <a:t>Increase government support</a:t>
            </a:r>
          </a:p>
          <a:p>
            <a:pPr lvl="1"/>
            <a:r>
              <a:rPr lang="en-US" sz="2800" dirty="0"/>
              <a:t>Conduct data disaggregation</a:t>
            </a:r>
          </a:p>
          <a:p>
            <a:pPr lvl="1"/>
            <a:r>
              <a:rPr lang="en-US" sz="2800" dirty="0"/>
              <a:t>Expand outreach as a whole</a:t>
            </a:r>
          </a:p>
          <a:p>
            <a:r>
              <a:rPr lang="en-US" sz="3200" dirty="0"/>
              <a:t>Why does it matter?</a:t>
            </a:r>
          </a:p>
          <a:p>
            <a:pPr lvl="1"/>
            <a:r>
              <a:rPr lang="en-US" sz="2800" dirty="0"/>
              <a:t>Deepens understanding of the Asian American community</a:t>
            </a:r>
          </a:p>
          <a:p>
            <a:pPr lvl="1"/>
            <a:r>
              <a:rPr lang="en-US" sz="2800" dirty="0"/>
              <a:t>Illustrates prevalence of hunger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2C038C-0DD7-4B5F-A9A3-735F5BD9C7BF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3C1B60-09FF-4385-9919-60387F623F61}"/>
              </a:ext>
            </a:extLst>
          </p:cNvPr>
          <p:cNvCxnSpPr>
            <a:cxnSpLocks/>
          </p:cNvCxnSpPr>
          <p:nvPr/>
        </p:nvCxnSpPr>
        <p:spPr>
          <a:xfrm>
            <a:off x="8191500" y="6737410"/>
            <a:ext cx="11938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7BB816-D133-40D5-8D63-C351677A73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8965" r="13328"/>
          <a:stretch/>
        </p:blipFill>
        <p:spPr>
          <a:xfrm>
            <a:off x="872703" y="2071919"/>
            <a:ext cx="4998155" cy="30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515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FE7036A-84AF-4C18-90CB-DD465442B613}"/>
              </a:ext>
            </a:extLst>
          </p:cNvPr>
          <p:cNvSpPr/>
          <p:nvPr/>
        </p:nvSpPr>
        <p:spPr>
          <a:xfrm>
            <a:off x="8071824" y="1313449"/>
            <a:ext cx="3911600" cy="2551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2C2AEE-5CE1-49A2-A839-0B85C4CB0597}"/>
              </a:ext>
            </a:extLst>
          </p:cNvPr>
          <p:cNvSpPr/>
          <p:nvPr/>
        </p:nvSpPr>
        <p:spPr>
          <a:xfrm rot="5400000">
            <a:off x="5358879" y="3270755"/>
            <a:ext cx="3243505" cy="22808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456646-CB60-407C-BEB1-44B4D953779D}"/>
              </a:ext>
            </a:extLst>
          </p:cNvPr>
          <p:cNvSpPr txBox="1">
            <a:spLocks/>
          </p:cNvSpPr>
          <p:nvPr/>
        </p:nvSpPr>
        <p:spPr>
          <a:xfrm>
            <a:off x="1574390" y="441992"/>
            <a:ext cx="9043219" cy="1100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Brandon Grotesque Medium" panose="020B0603020203060202" pitchFamily="34" charset="0"/>
              </a:rPr>
              <a:t>Acknowledgements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C10111-79CC-4918-93C3-280ADD6A28A5}"/>
              </a:ext>
            </a:extLst>
          </p:cNvPr>
          <p:cNvSpPr txBox="1">
            <a:spLocks/>
          </p:cNvSpPr>
          <p:nvPr/>
        </p:nvSpPr>
        <p:spPr>
          <a:xfrm>
            <a:off x="565946" y="1542745"/>
            <a:ext cx="5530054" cy="47943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My family</a:t>
            </a:r>
          </a:p>
          <a:p>
            <a:r>
              <a:rPr lang="en-US" dirty="0">
                <a:solidFill>
                  <a:schemeClr val="bg1"/>
                </a:solidFill>
              </a:rPr>
              <a:t>ESPM175 Team: Sam, Tina, Leslie, Roxy, and Jessica</a:t>
            </a:r>
          </a:p>
          <a:p>
            <a:r>
              <a:rPr lang="en-US" dirty="0">
                <a:solidFill>
                  <a:schemeClr val="bg1"/>
                </a:solidFill>
              </a:rPr>
              <a:t>Kathryn de Master</a:t>
            </a:r>
          </a:p>
          <a:p>
            <a:r>
              <a:rPr lang="en-US" dirty="0">
                <a:solidFill>
                  <a:schemeClr val="bg1"/>
                </a:solidFill>
              </a:rPr>
              <a:t>Everyone I interviewed</a:t>
            </a:r>
          </a:p>
          <a:p>
            <a:r>
              <a:rPr lang="en-US" dirty="0">
                <a:solidFill>
                  <a:schemeClr val="bg1"/>
                </a:solidFill>
              </a:rPr>
              <a:t>My workgroup: Cal’s Next Top Modelers</a:t>
            </a:r>
          </a:p>
          <a:p>
            <a:r>
              <a:rPr lang="en-US" dirty="0">
                <a:solidFill>
                  <a:schemeClr val="bg1"/>
                </a:solidFill>
              </a:rPr>
              <a:t>All my friends in ES and across Berkeley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161AF-050B-47A1-8AFD-64DD14516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9" y="1616899"/>
            <a:ext cx="5581037" cy="418577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8CB348-A4DA-43BF-8069-BB32B5922142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A3C6E3-BB20-422B-9461-0D90A5AF967D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Background | Methods | Results | Discussion | Conclusion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54B6D4-A6C6-4172-8B5E-5CD61D4983C7}"/>
              </a:ext>
            </a:extLst>
          </p:cNvPr>
          <p:cNvCxnSpPr>
            <a:cxnSpLocks/>
          </p:cNvCxnSpPr>
          <p:nvPr/>
        </p:nvCxnSpPr>
        <p:spPr>
          <a:xfrm>
            <a:off x="8204200" y="6737410"/>
            <a:ext cx="1155700" cy="0"/>
          </a:xfrm>
          <a:prstGeom prst="line">
            <a:avLst/>
          </a:prstGeom>
          <a:ln w="381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4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F9E80F-FA7C-45F0-8A49-F510E555D10A}"/>
              </a:ext>
            </a:extLst>
          </p:cNvPr>
          <p:cNvCxnSpPr>
            <a:cxnSpLocks/>
          </p:cNvCxnSpPr>
          <p:nvPr/>
        </p:nvCxnSpPr>
        <p:spPr>
          <a:xfrm>
            <a:off x="7326630" y="5480165"/>
            <a:ext cx="0" cy="156596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66915B-4116-47DE-918A-D50202DEF59D}"/>
              </a:ext>
            </a:extLst>
          </p:cNvPr>
          <p:cNvCxnSpPr>
            <a:cxnSpLocks/>
          </p:cNvCxnSpPr>
          <p:nvPr/>
        </p:nvCxnSpPr>
        <p:spPr>
          <a:xfrm>
            <a:off x="10895330" y="-401318"/>
            <a:ext cx="0" cy="363137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BD583-3B14-4853-81BA-24B152E53658}"/>
              </a:ext>
            </a:extLst>
          </p:cNvPr>
          <p:cNvSpPr/>
          <p:nvPr/>
        </p:nvSpPr>
        <p:spPr>
          <a:xfrm>
            <a:off x="6115844" y="1616202"/>
            <a:ext cx="5758656" cy="4036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18445-6C4F-4C17-885F-02D3B08D1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458" y="1563267"/>
            <a:ext cx="5588003" cy="4351338"/>
          </a:xfrm>
        </p:spPr>
        <p:txBody>
          <a:bodyPr>
            <a:normAutofit/>
          </a:bodyPr>
          <a:lstStyle/>
          <a:p>
            <a:r>
              <a:rPr lang="en-US" sz="3200" dirty="0"/>
              <a:t>Population size: 5,556,592</a:t>
            </a:r>
          </a:p>
          <a:p>
            <a:r>
              <a:rPr lang="en-US" sz="3200" dirty="0"/>
              <a:t>Dominant ethnic groups</a:t>
            </a:r>
          </a:p>
          <a:p>
            <a:pPr lvl="1"/>
            <a:r>
              <a:rPr lang="en-US" sz="2800" dirty="0"/>
              <a:t>Filipino</a:t>
            </a:r>
          </a:p>
          <a:p>
            <a:pPr lvl="1"/>
            <a:r>
              <a:rPr lang="en-US" sz="2800" dirty="0"/>
              <a:t>Vietnamese</a:t>
            </a:r>
          </a:p>
          <a:p>
            <a:pPr lvl="1"/>
            <a:r>
              <a:rPr lang="en-US" sz="2800" dirty="0"/>
              <a:t>Chinese</a:t>
            </a:r>
          </a:p>
          <a:p>
            <a:pPr lvl="1"/>
            <a:r>
              <a:rPr lang="en-US" sz="2800" dirty="0"/>
              <a:t>Japanese</a:t>
            </a:r>
          </a:p>
          <a:p>
            <a:pPr lvl="1"/>
            <a:r>
              <a:rPr lang="en-US" sz="2800" dirty="0"/>
              <a:t>Korean</a:t>
            </a:r>
          </a:p>
          <a:p>
            <a:pPr lvl="1"/>
            <a:r>
              <a:rPr lang="en-US" sz="2800" dirty="0"/>
              <a:t>Indian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E094CA4-1A6B-4BDE-A73D-CC11E3BED1A2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rgbClr val="A48A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AE78E-8ACC-4ABC-86AF-B7EE70DC2196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37D6337-F137-4C43-A8AE-2B77F5F674C5}"/>
              </a:ext>
            </a:extLst>
          </p:cNvPr>
          <p:cNvCxnSpPr>
            <a:cxnSpLocks/>
          </p:cNvCxnSpPr>
          <p:nvPr/>
        </p:nvCxnSpPr>
        <p:spPr>
          <a:xfrm>
            <a:off x="3154429" y="6737410"/>
            <a:ext cx="13261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CAFED76B-AB49-4379-86F3-2D2CEDE0F119}"/>
              </a:ext>
            </a:extLst>
          </p:cNvPr>
          <p:cNvSpPr txBox="1">
            <a:spLocks/>
          </p:cNvSpPr>
          <p:nvPr/>
        </p:nvSpPr>
        <p:spPr>
          <a:xfrm>
            <a:off x="1574388" y="402311"/>
            <a:ext cx="9043219" cy="11007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Brandon Grotesque Medium" panose="020B0603020203060202" pitchFamily="34" charset="0"/>
              </a:rPr>
              <a:t>As of 2010…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285594-8DA9-4ACE-A88C-2277F9397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968273"/>
            <a:ext cx="5873682" cy="332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59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464CA3-E279-497B-87AE-783B44A4C2F5}"/>
              </a:ext>
            </a:extLst>
          </p:cNvPr>
          <p:cNvSpPr/>
          <p:nvPr/>
        </p:nvSpPr>
        <p:spPr>
          <a:xfrm>
            <a:off x="1554480" y="1337310"/>
            <a:ext cx="3726180" cy="445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24CA87-F67D-49D6-B115-24A9BF290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0" y="796731"/>
            <a:ext cx="3626169" cy="24924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D2081-15C8-4536-8FDD-40BB74754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3829756"/>
            <a:ext cx="3438525" cy="236347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161C5F-B3AF-4B04-A1D6-44734AA1172A}"/>
              </a:ext>
            </a:extLst>
          </p:cNvPr>
          <p:cNvCxnSpPr>
            <a:cxnSpLocks/>
          </p:cNvCxnSpPr>
          <p:nvPr/>
        </p:nvCxnSpPr>
        <p:spPr>
          <a:xfrm>
            <a:off x="4697730" y="0"/>
            <a:ext cx="0" cy="3631371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153FB4-1C02-4A31-8C3A-15267BAE1348}"/>
              </a:ext>
            </a:extLst>
          </p:cNvPr>
          <p:cNvCxnSpPr>
            <a:cxnSpLocks/>
          </p:cNvCxnSpPr>
          <p:nvPr/>
        </p:nvCxnSpPr>
        <p:spPr>
          <a:xfrm flipH="1">
            <a:off x="-647700" y="4941570"/>
            <a:ext cx="307514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B0D5892-AF52-4EBD-A05D-73E8BDFB27D1}"/>
              </a:ext>
            </a:extLst>
          </p:cNvPr>
          <p:cNvSpPr txBox="1">
            <a:spLocks/>
          </p:cNvSpPr>
          <p:nvPr/>
        </p:nvSpPr>
        <p:spPr>
          <a:xfrm>
            <a:off x="6220780" y="1965263"/>
            <a:ext cx="5710235" cy="29274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solidFill>
                  <a:schemeClr val="bg1"/>
                </a:solidFill>
                <a:latin typeface="Brandon Grotesque Medium" panose="020B0603020203060202" pitchFamily="34" charset="0"/>
                <a:ea typeface="FangSong" panose="02010609060101010101" pitchFamily="49" charset="-122"/>
              </a:rPr>
              <a:t>What is Food Security?</a:t>
            </a:r>
          </a:p>
        </p:txBody>
      </p:sp>
    </p:spTree>
    <p:extLst>
      <p:ext uri="{BB962C8B-B14F-4D97-AF65-F5344CB8AC3E}">
        <p14:creationId xmlns:p14="http://schemas.microsoft.com/office/powerpoint/2010/main" val="1159624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50878CD-0092-490D-B502-F3794A4926B3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rgbClr val="E6D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AE3B803-DCC0-4B7D-88E1-BC10674D4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5819" y="577922"/>
            <a:ext cx="9043219" cy="110075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dirty="0">
                <a:latin typeface="Brandon Grotesque Medium" panose="020B0603020203060202" pitchFamily="34" charset="0"/>
              </a:rPr>
              <a:t>The Food Insecurity Experience 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669B5E-185C-4AB5-BB91-A4AAA359D00B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B23829-13E3-491B-9982-F79A7944B402}"/>
              </a:ext>
            </a:extLst>
          </p:cNvPr>
          <p:cNvCxnSpPr>
            <a:cxnSpLocks/>
          </p:cNvCxnSpPr>
          <p:nvPr/>
        </p:nvCxnSpPr>
        <p:spPr>
          <a:xfrm>
            <a:off x="3154429" y="6737410"/>
            <a:ext cx="13261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585E48-4F15-4BB1-9F20-DE5264172014}"/>
              </a:ext>
            </a:extLst>
          </p:cNvPr>
          <p:cNvCxnSpPr>
            <a:cxnSpLocks/>
          </p:cNvCxnSpPr>
          <p:nvPr/>
        </p:nvCxnSpPr>
        <p:spPr>
          <a:xfrm>
            <a:off x="434340" y="0"/>
            <a:ext cx="0" cy="483489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4D53DE-9F93-41EE-BDF8-DC41C14B457E}"/>
              </a:ext>
            </a:extLst>
          </p:cNvPr>
          <p:cNvCxnSpPr>
            <a:cxnSpLocks/>
          </p:cNvCxnSpPr>
          <p:nvPr/>
        </p:nvCxnSpPr>
        <p:spPr>
          <a:xfrm flipH="1">
            <a:off x="8321040" y="5995670"/>
            <a:ext cx="387096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FAC9B31-D1DA-48FC-A9F2-697FD88A2954}"/>
              </a:ext>
            </a:extLst>
          </p:cNvPr>
          <p:cNvSpPr txBox="1"/>
          <p:nvPr/>
        </p:nvSpPr>
        <p:spPr>
          <a:xfrm>
            <a:off x="1280160" y="2583180"/>
            <a:ext cx="1908802" cy="1028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E360933-D76D-4A67-BED9-613F7BD0BDE5}"/>
              </a:ext>
            </a:extLst>
          </p:cNvPr>
          <p:cNvGrpSpPr/>
          <p:nvPr/>
        </p:nvGrpSpPr>
        <p:grpSpPr>
          <a:xfrm>
            <a:off x="1053392" y="1760877"/>
            <a:ext cx="10429703" cy="1914491"/>
            <a:chOff x="1053392" y="2076181"/>
            <a:chExt cx="10429703" cy="1914491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5512DE3F-9D94-4C3C-93CA-4919DA84AA71}"/>
                </a:ext>
              </a:extLst>
            </p:cNvPr>
            <p:cNvSpPr/>
            <p:nvPr/>
          </p:nvSpPr>
          <p:spPr>
            <a:xfrm>
              <a:off x="1053392" y="2078745"/>
              <a:ext cx="10429703" cy="1911927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65000">
                  <a:schemeClr val="accent4">
                    <a:lumMod val="40000"/>
                    <a:lumOff val="60000"/>
                  </a:schemeClr>
                </a:gs>
                <a:gs pos="100000">
                  <a:srgbClr val="F6CA7A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982484A-5F67-400A-BB16-890897C784D6}"/>
                </a:ext>
              </a:extLst>
            </p:cNvPr>
            <p:cNvCxnSpPr/>
            <p:nvPr/>
          </p:nvCxnSpPr>
          <p:spPr>
            <a:xfrm>
              <a:off x="3305156" y="2076181"/>
              <a:ext cx="0" cy="1911927"/>
            </a:xfrm>
            <a:prstGeom prst="line">
              <a:avLst/>
            </a:prstGeom>
            <a:ln w="381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786394D-CA83-40E1-8BD2-585B47F5A645}"/>
                </a:ext>
              </a:extLst>
            </p:cNvPr>
            <p:cNvSpPr txBox="1"/>
            <p:nvPr/>
          </p:nvSpPr>
          <p:spPr>
            <a:xfrm>
              <a:off x="1196861" y="2570479"/>
              <a:ext cx="1908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Relative certainty regarding ability to obtain food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87B7A13-0AA5-481B-B7C7-7E62B10C072D}"/>
                </a:ext>
              </a:extLst>
            </p:cNvPr>
            <p:cNvCxnSpPr/>
            <p:nvPr/>
          </p:nvCxnSpPr>
          <p:spPr>
            <a:xfrm>
              <a:off x="5747385" y="2076181"/>
              <a:ext cx="0" cy="1911927"/>
            </a:xfrm>
            <a:prstGeom prst="line">
              <a:avLst/>
            </a:prstGeom>
            <a:ln w="381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2CE207-48A7-4CDB-B14A-79C9041698B4}"/>
                </a:ext>
              </a:extLst>
            </p:cNvPr>
            <p:cNvCxnSpPr/>
            <p:nvPr/>
          </p:nvCxnSpPr>
          <p:spPr>
            <a:xfrm>
              <a:off x="8321040" y="2078745"/>
              <a:ext cx="0" cy="1911927"/>
            </a:xfrm>
            <a:prstGeom prst="line">
              <a:avLst/>
            </a:prstGeom>
            <a:ln w="381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0D6EBF-AE1F-4848-AC36-CCA6CF0A7DF3}"/>
                </a:ext>
              </a:extLst>
            </p:cNvPr>
            <p:cNvSpPr txBox="1"/>
            <p:nvPr/>
          </p:nvSpPr>
          <p:spPr>
            <a:xfrm>
              <a:off x="3533775" y="2571750"/>
              <a:ext cx="1908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Compromising on food quality and variety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CB8BA20-B5C9-4E3A-8D1C-6B25672A6740}"/>
                </a:ext>
              </a:extLst>
            </p:cNvPr>
            <p:cNvSpPr txBox="1"/>
            <p:nvPr/>
          </p:nvSpPr>
          <p:spPr>
            <a:xfrm>
              <a:off x="6107429" y="2570479"/>
              <a:ext cx="1908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Reducing food quantity, skipping meals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8BE9F7-2938-4A77-B9F0-078C89BAE88C}"/>
                </a:ext>
              </a:extLst>
            </p:cNvPr>
            <p:cNvSpPr txBox="1"/>
            <p:nvPr/>
          </p:nvSpPr>
          <p:spPr>
            <a:xfrm>
              <a:off x="8619914" y="2708978"/>
              <a:ext cx="19087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No food for a day or more</a:t>
              </a: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803C5B0-8C71-4F79-B566-031A8696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D8B25C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46" y="4647464"/>
            <a:ext cx="795985" cy="79598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0C1FF1F-555E-4987-9572-429D920AD4AE}"/>
              </a:ext>
            </a:extLst>
          </p:cNvPr>
          <p:cNvSpPr txBox="1"/>
          <p:nvPr/>
        </p:nvSpPr>
        <p:spPr>
          <a:xfrm>
            <a:off x="4935531" y="3749522"/>
            <a:ext cx="178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ndon Grotesque Medium" panose="020B0603020203060202" pitchFamily="34" charset="0"/>
              </a:rPr>
              <a:t>Moderate</a:t>
            </a:r>
          </a:p>
          <a:p>
            <a:r>
              <a:rPr lang="en-US" dirty="0">
                <a:latin typeface="Brandon Grotesque Medium" panose="020B0603020203060202" pitchFamily="34" charset="0"/>
              </a:rPr>
              <a:t>Food Insecurity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C8744A-5E88-4F84-B213-EB2F369B1521}"/>
              </a:ext>
            </a:extLst>
          </p:cNvPr>
          <p:cNvSpPr txBox="1"/>
          <p:nvPr/>
        </p:nvSpPr>
        <p:spPr>
          <a:xfrm>
            <a:off x="4935531" y="4444737"/>
            <a:ext cx="2871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randon Grotesque Medium" panose="020B0603020203060202" pitchFamily="34" charset="0"/>
              </a:rPr>
              <a:t>This person has: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Brandon Grotesque Medium" panose="020B0603020203060202" pitchFamily="34" charset="0"/>
              </a:rPr>
              <a:t>Insufficient money or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Brandon Grotesque Medium" panose="020B0603020203060202" pitchFamily="34" charset="0"/>
              </a:rPr>
              <a:t>Uncertainty about  ability to obtain food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Brandon Grotesque Medium" panose="020B0603020203060202" pitchFamily="34" charset="0"/>
              </a:rPr>
              <a:t>Probably skipped meals or ran out of food occasionally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9C6DF9-46A7-40FE-B4EE-22D83B54B6FD}"/>
              </a:ext>
            </a:extLst>
          </p:cNvPr>
          <p:cNvSpPr txBox="1"/>
          <p:nvPr/>
        </p:nvSpPr>
        <p:spPr>
          <a:xfrm>
            <a:off x="1181100" y="1429809"/>
            <a:ext cx="256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randon Grotesque Medium" panose="020B0603020203060202" pitchFamily="34" charset="0"/>
              </a:rPr>
              <a:t>Adapted from FAO 2020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F198EA-2F06-4BC5-8B03-DB2934DE38ED}"/>
              </a:ext>
            </a:extLst>
          </p:cNvPr>
          <p:cNvSpPr txBox="1"/>
          <p:nvPr/>
        </p:nvSpPr>
        <p:spPr>
          <a:xfrm>
            <a:off x="8834536" y="3747474"/>
            <a:ext cx="1783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ndon Grotesque Medium" panose="020B0603020203060202" pitchFamily="34" charset="0"/>
              </a:rPr>
              <a:t>Severe</a:t>
            </a:r>
          </a:p>
          <a:p>
            <a:r>
              <a:rPr lang="en-US" dirty="0">
                <a:latin typeface="Brandon Grotesque Medium" panose="020B0603020203060202" pitchFamily="34" charset="0"/>
              </a:rPr>
              <a:t>Food Insecurity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46AB68-9399-43F7-8529-2FA6AE0726F7}"/>
              </a:ext>
            </a:extLst>
          </p:cNvPr>
          <p:cNvSpPr txBox="1"/>
          <p:nvPr/>
        </p:nvSpPr>
        <p:spPr>
          <a:xfrm>
            <a:off x="8820940" y="4444737"/>
            <a:ext cx="26621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randon Grotesque Medium" panose="020B0603020203060202" pitchFamily="34" charset="0"/>
              </a:rPr>
              <a:t>This person has: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Brandon Grotesque Medium" panose="020B0603020203060202" pitchFamily="34" charset="0"/>
              </a:rPr>
              <a:t>Run out of food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Brandon Grotesque Medium" panose="020B0603020203060202" pitchFamily="34" charset="0"/>
              </a:rPr>
              <a:t>Gone an entire day without eating at times during the year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7A6D745-7714-443B-A8A7-16153158FA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551" y="4647464"/>
            <a:ext cx="795985" cy="79598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3AA4547-E4AE-441B-93A1-DED18CE1DA1C}"/>
              </a:ext>
            </a:extLst>
          </p:cNvPr>
          <p:cNvSpPr txBox="1"/>
          <p:nvPr/>
        </p:nvSpPr>
        <p:spPr>
          <a:xfrm>
            <a:off x="1216730" y="3750885"/>
            <a:ext cx="2088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ndon Grotesque Medium" panose="020B0603020203060202" pitchFamily="34" charset="0"/>
              </a:rPr>
              <a:t>Food Security to Mild Food Insecurity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A1983F-45C8-47CE-B702-9AF508D469AB}"/>
              </a:ext>
            </a:extLst>
          </p:cNvPr>
          <p:cNvCxnSpPr>
            <a:cxnSpLocks/>
          </p:cNvCxnSpPr>
          <p:nvPr/>
        </p:nvCxnSpPr>
        <p:spPr>
          <a:xfrm>
            <a:off x="1216730" y="4393805"/>
            <a:ext cx="1972232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22A211-E13B-477E-88CD-2AB10E846CA0}"/>
              </a:ext>
            </a:extLst>
          </p:cNvPr>
          <p:cNvCxnSpPr>
            <a:cxnSpLocks/>
          </p:cNvCxnSpPr>
          <p:nvPr/>
        </p:nvCxnSpPr>
        <p:spPr>
          <a:xfrm>
            <a:off x="4935531" y="4393805"/>
            <a:ext cx="1566869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F5CBF36-E872-45F2-8B30-8070C923CEDF}"/>
              </a:ext>
            </a:extLst>
          </p:cNvPr>
          <p:cNvCxnSpPr>
            <a:cxnSpLocks/>
          </p:cNvCxnSpPr>
          <p:nvPr/>
        </p:nvCxnSpPr>
        <p:spPr>
          <a:xfrm>
            <a:off x="8834536" y="4393805"/>
            <a:ext cx="1566869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75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E78117-1554-417C-8AE1-33811F5A0D17}"/>
              </a:ext>
            </a:extLst>
          </p:cNvPr>
          <p:cNvSpPr/>
          <p:nvPr/>
        </p:nvSpPr>
        <p:spPr>
          <a:xfrm>
            <a:off x="2559492" y="473797"/>
            <a:ext cx="7118983" cy="52349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5F1EF-E271-4033-BCB3-8F8BD630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137" y="687345"/>
            <a:ext cx="6403725" cy="48383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DAB5757-5717-40B1-94BD-86318C693D54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rgbClr val="E6D4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73B428-2B72-47A0-B957-ECF11E3459BD}"/>
              </a:ext>
            </a:extLst>
          </p:cNvPr>
          <p:cNvCxnSpPr>
            <a:cxnSpLocks/>
          </p:cNvCxnSpPr>
          <p:nvPr/>
        </p:nvCxnSpPr>
        <p:spPr>
          <a:xfrm>
            <a:off x="11663998" y="0"/>
            <a:ext cx="0" cy="483489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5657ED-1D4B-4F13-852B-07C427AE7B03}"/>
              </a:ext>
            </a:extLst>
          </p:cNvPr>
          <p:cNvCxnSpPr>
            <a:cxnSpLocks/>
          </p:cNvCxnSpPr>
          <p:nvPr/>
        </p:nvCxnSpPr>
        <p:spPr>
          <a:xfrm flipH="1">
            <a:off x="-2" y="6004560"/>
            <a:ext cx="387096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44CFA4C-0F7D-4B85-A340-F05BBAE895A1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C503D7-33D2-469A-BEE8-B1DA15FBDD49}"/>
              </a:ext>
            </a:extLst>
          </p:cNvPr>
          <p:cNvCxnSpPr>
            <a:cxnSpLocks/>
          </p:cNvCxnSpPr>
          <p:nvPr/>
        </p:nvCxnSpPr>
        <p:spPr>
          <a:xfrm>
            <a:off x="3154429" y="6737410"/>
            <a:ext cx="13261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69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B027E0-382B-42B1-9521-7E71E768A556}"/>
              </a:ext>
            </a:extLst>
          </p:cNvPr>
          <p:cNvSpPr/>
          <p:nvPr/>
        </p:nvSpPr>
        <p:spPr>
          <a:xfrm>
            <a:off x="1990709" y="1200328"/>
            <a:ext cx="8319151" cy="43359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216D2-3EC9-4505-980D-49B30092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674" y="1739439"/>
            <a:ext cx="9043219" cy="110075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Brandon Grotesque Medium" panose="020B0603020203060202" pitchFamily="34" charset="0"/>
              </a:rPr>
              <a:t>Central Research Question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1486D42F-17C9-4548-A9DE-269F318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7997" y="2840192"/>
            <a:ext cx="6253173" cy="17889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</a:rPr>
              <a:t>Does food security vary based on Asian American ethnicity?</a:t>
            </a:r>
          </a:p>
        </p:txBody>
      </p:sp>
    </p:spTree>
    <p:extLst>
      <p:ext uri="{BB962C8B-B14F-4D97-AF65-F5344CB8AC3E}">
        <p14:creationId xmlns:p14="http://schemas.microsoft.com/office/powerpoint/2010/main" val="3193976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1B027E0-382B-42B1-9521-7E71E768A556}"/>
              </a:ext>
            </a:extLst>
          </p:cNvPr>
          <p:cNvSpPr/>
          <p:nvPr/>
        </p:nvSpPr>
        <p:spPr>
          <a:xfrm>
            <a:off x="883919" y="712486"/>
            <a:ext cx="10424160" cy="543302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216D2-3EC9-4505-980D-49B30092B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389" y="1257373"/>
            <a:ext cx="9043219" cy="1100753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Brandon Grotesque Medium" panose="020B0603020203060202" pitchFamily="34" charset="0"/>
              </a:rPr>
              <a:t>Sub-Questions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1486D42F-17C9-4548-A9DE-269F318F6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6614" y="2358126"/>
            <a:ext cx="9307830" cy="4028123"/>
          </a:xfrm>
        </p:spPr>
        <p:txBody>
          <a:bodyPr>
            <a:normAutofit/>
          </a:bodyPr>
          <a:lstStyle/>
          <a:p>
            <a:r>
              <a:rPr lang="en-US" sz="3400" dirty="0"/>
              <a:t>What is the effect of assimilation/acculturation?</a:t>
            </a:r>
          </a:p>
          <a:p>
            <a:r>
              <a:rPr lang="en-US" sz="3400" dirty="0"/>
              <a:t>Is there a difference between Asians in rural versus urban settings? Between genders?</a:t>
            </a:r>
          </a:p>
          <a:p>
            <a:r>
              <a:rPr lang="en-US" sz="3200" dirty="0"/>
              <a:t>What steps have public and private organizations taken to address food insecurity?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96762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FAE6E96-717A-4BD8-9EFD-353F5B842C85}"/>
              </a:ext>
            </a:extLst>
          </p:cNvPr>
          <p:cNvSpPr/>
          <p:nvPr/>
        </p:nvSpPr>
        <p:spPr>
          <a:xfrm>
            <a:off x="-2" y="6263146"/>
            <a:ext cx="12192001" cy="5948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9AE8EF-1A0B-4456-9B46-15AA7D0D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latin typeface="Brandon Grotesque Medium" panose="020B0603020203060202" pitchFamily="34" charset="0"/>
              </a:rPr>
              <a:t>Methods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865109-582A-4BD5-8662-D7CC00A72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16063"/>
            <a:ext cx="5157787" cy="823912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Brandon Grotesque Medium" panose="020B0603020203060202" pitchFamily="34" charset="0"/>
              </a:rPr>
              <a:t>Quantitative Analysis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9C670D-FD9A-4C4E-A2E6-558008AD7B4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Conducted regression analysis of ethnic food security data</a:t>
            </a:r>
          </a:p>
          <a:p>
            <a:r>
              <a:rPr lang="en-US" dirty="0"/>
              <a:t>Control: non-Asian groups</a:t>
            </a:r>
          </a:p>
          <a:p>
            <a:r>
              <a:rPr lang="en-US" dirty="0"/>
              <a:t>Explored trends in</a:t>
            </a:r>
          </a:p>
          <a:p>
            <a:pPr lvl="1"/>
            <a:r>
              <a:rPr lang="en-US" dirty="0"/>
              <a:t>Assimilation proxies</a:t>
            </a:r>
          </a:p>
          <a:p>
            <a:pPr lvl="1"/>
            <a:r>
              <a:rPr lang="en-US" dirty="0"/>
              <a:t>Location</a:t>
            </a:r>
          </a:p>
          <a:p>
            <a:pPr lvl="1"/>
            <a:r>
              <a:rPr lang="en-US" dirty="0"/>
              <a:t>Gender	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6DE7B7-B26F-4DA4-9E57-74175EBC9ACE}"/>
              </a:ext>
            </a:extLst>
          </p:cNvPr>
          <p:cNvCxnSpPr>
            <a:cxnSpLocks/>
          </p:cNvCxnSpPr>
          <p:nvPr/>
        </p:nvCxnSpPr>
        <p:spPr>
          <a:xfrm>
            <a:off x="1498600" y="2250480"/>
            <a:ext cx="3860800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E92259-D0E4-440C-88E0-40A5397F8CCD}"/>
              </a:ext>
            </a:extLst>
          </p:cNvPr>
          <p:cNvSpPr txBox="1"/>
          <p:nvPr/>
        </p:nvSpPr>
        <p:spPr>
          <a:xfrm>
            <a:off x="1181100" y="6337300"/>
            <a:ext cx="101742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Background | Methods | Results | Discussion | Conclusion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DA92F7-A421-46D7-8680-3B8FADCBD01F}"/>
              </a:ext>
            </a:extLst>
          </p:cNvPr>
          <p:cNvCxnSpPr>
            <a:cxnSpLocks/>
          </p:cNvCxnSpPr>
          <p:nvPr/>
        </p:nvCxnSpPr>
        <p:spPr>
          <a:xfrm>
            <a:off x="4648200" y="6737410"/>
            <a:ext cx="100753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A283269-814B-47F2-961A-52AD0B9E7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742" y="2018735"/>
            <a:ext cx="3863120" cy="2232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389A46-1ACE-40BC-9DBB-63025C22A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475" y="1370439"/>
            <a:ext cx="4369655" cy="4369655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3DA629D7-954F-40D8-98A9-C2BC03C2471F}"/>
              </a:ext>
            </a:extLst>
          </p:cNvPr>
          <p:cNvGrpSpPr/>
          <p:nvPr/>
        </p:nvGrpSpPr>
        <p:grpSpPr>
          <a:xfrm>
            <a:off x="-17607" y="0"/>
            <a:ext cx="2250480" cy="2250480"/>
            <a:chOff x="-17607" y="0"/>
            <a:chExt cx="2250480" cy="225048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9CBC85-237D-4F22-940D-54F5FEAD8792}"/>
                </a:ext>
              </a:extLst>
            </p:cNvPr>
            <p:cNvCxnSpPr/>
            <p:nvPr/>
          </p:nvCxnSpPr>
          <p:spPr>
            <a:xfrm>
              <a:off x="626681" y="0"/>
              <a:ext cx="0" cy="2250480"/>
            </a:xfrm>
            <a:prstGeom prst="line">
              <a:avLst/>
            </a:prstGeom>
            <a:ln w="571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6936AD9-1E06-4000-94ED-D163E511D7E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107633" y="-102975"/>
              <a:ext cx="0" cy="2250480"/>
            </a:xfrm>
            <a:prstGeom prst="line">
              <a:avLst/>
            </a:prstGeom>
            <a:ln w="571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9BF4CE-C1AF-4792-A433-30A05169CF5B}"/>
                </a:ext>
              </a:extLst>
            </p:cNvPr>
            <p:cNvSpPr/>
            <p:nvPr/>
          </p:nvSpPr>
          <p:spPr>
            <a:xfrm>
              <a:off x="473487" y="738751"/>
              <a:ext cx="303213" cy="5948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73086BF-DCEE-4B74-B9A1-9F787FB7028C}"/>
                </a:ext>
              </a:extLst>
            </p:cNvPr>
            <p:cNvSpPr/>
            <p:nvPr/>
          </p:nvSpPr>
          <p:spPr>
            <a:xfrm>
              <a:off x="1012429" y="444184"/>
              <a:ext cx="442821" cy="466498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E999F54-F55F-437D-A5A0-3622E7D42267}"/>
                </a:ext>
              </a:extLst>
            </p:cNvPr>
            <p:cNvSpPr/>
            <p:nvPr/>
          </p:nvSpPr>
          <p:spPr>
            <a:xfrm>
              <a:off x="930627" y="1114533"/>
              <a:ext cx="303212" cy="32804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3978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13658</TotalTime>
  <Words>777</Words>
  <Application>Microsoft Office PowerPoint</Application>
  <PresentationFormat>Widescreen</PresentationFormat>
  <Paragraphs>147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Brandon Grotesque Light</vt:lpstr>
      <vt:lpstr>Brandon Grotesque Medium</vt:lpstr>
      <vt:lpstr>Calibri</vt:lpstr>
      <vt:lpstr>Calibri Light</vt:lpstr>
      <vt:lpstr>Office Theme</vt:lpstr>
      <vt:lpstr>In Search of Food Justice: Variation in California Asian American Food Security</vt:lpstr>
      <vt:lpstr>PowerPoint Presentation</vt:lpstr>
      <vt:lpstr>PowerPoint Presentation</vt:lpstr>
      <vt:lpstr>PowerPoint Presentation</vt:lpstr>
      <vt:lpstr>The Food Insecurity Experience Scale</vt:lpstr>
      <vt:lpstr>PowerPoint Presentation</vt:lpstr>
      <vt:lpstr>Central Research Question</vt:lpstr>
      <vt:lpstr>Sub-Questions</vt:lpstr>
      <vt:lpstr>Methods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Asian American Experience</vt:lpstr>
      <vt:lpstr>The Role of the State</vt:lpstr>
      <vt:lpstr>PowerPoint Presentation</vt:lpstr>
      <vt:lpstr>In Closing</vt:lpstr>
      <vt:lpstr>In Closing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Asian Americans &amp; The Food Justice Movement</dc:title>
  <dc:creator>Joshua Lin</dc:creator>
  <cp:lastModifiedBy>Joshua Lin</cp:lastModifiedBy>
  <cp:revision>172</cp:revision>
  <dcterms:created xsi:type="dcterms:W3CDTF">2019-04-28T04:13:37Z</dcterms:created>
  <dcterms:modified xsi:type="dcterms:W3CDTF">2020-04-18T21:13:58Z</dcterms:modified>
</cp:coreProperties>
</file>